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4" r:id="rId2"/>
    <p:sldId id="295"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97" r:id="rId27"/>
    <p:sldId id="298"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8" d="100"/>
          <a:sy n="108" d="100"/>
        </p:scale>
        <p:origin x="1704"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C538CF3E-B4A3-471C-96EB-FD28D7EF0F61}" type="datetimeFigureOut">
              <a:rPr lang="en-AU" smtClean="0"/>
              <a:t>14/02/2020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F1E491B-2F88-45EA-A2B1-75CE919F5781}" type="slidenum">
              <a:rPr lang="en-AU" smtClean="0"/>
              <a:t>‹#›</a:t>
            </a:fld>
            <a:endParaRPr lang="en-AU"/>
          </a:p>
        </p:txBody>
      </p:sp>
    </p:spTree>
    <p:extLst>
      <p:ext uri="{BB962C8B-B14F-4D97-AF65-F5344CB8AC3E}">
        <p14:creationId xmlns:p14="http://schemas.microsoft.com/office/powerpoint/2010/main" val="37299032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C538CF3E-B4A3-471C-96EB-FD28D7EF0F61}" type="datetimeFigureOut">
              <a:rPr lang="en-AU" smtClean="0"/>
              <a:t>14/02/2020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F1E491B-2F88-45EA-A2B1-75CE919F5781}" type="slidenum">
              <a:rPr lang="en-AU" smtClean="0"/>
              <a:t>‹#›</a:t>
            </a:fld>
            <a:endParaRPr lang="en-AU"/>
          </a:p>
        </p:txBody>
      </p:sp>
    </p:spTree>
    <p:extLst>
      <p:ext uri="{BB962C8B-B14F-4D97-AF65-F5344CB8AC3E}">
        <p14:creationId xmlns:p14="http://schemas.microsoft.com/office/powerpoint/2010/main" val="1574941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C538CF3E-B4A3-471C-96EB-FD28D7EF0F61}" type="datetimeFigureOut">
              <a:rPr lang="en-AU" smtClean="0"/>
              <a:t>14/02/2020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F1E491B-2F88-45EA-A2B1-75CE919F5781}" type="slidenum">
              <a:rPr lang="en-AU" smtClean="0"/>
              <a:t>‹#›</a:t>
            </a:fld>
            <a:endParaRPr lang="en-AU"/>
          </a:p>
        </p:txBody>
      </p:sp>
    </p:spTree>
    <p:extLst>
      <p:ext uri="{BB962C8B-B14F-4D97-AF65-F5344CB8AC3E}">
        <p14:creationId xmlns:p14="http://schemas.microsoft.com/office/powerpoint/2010/main" val="2137663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C538CF3E-B4A3-471C-96EB-FD28D7EF0F61}" type="datetimeFigureOut">
              <a:rPr lang="en-AU" smtClean="0"/>
              <a:t>14/02/2020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F1E491B-2F88-45EA-A2B1-75CE919F5781}" type="slidenum">
              <a:rPr lang="en-AU" smtClean="0"/>
              <a:t>‹#›</a:t>
            </a:fld>
            <a:endParaRPr lang="en-AU"/>
          </a:p>
        </p:txBody>
      </p:sp>
    </p:spTree>
    <p:extLst>
      <p:ext uri="{BB962C8B-B14F-4D97-AF65-F5344CB8AC3E}">
        <p14:creationId xmlns:p14="http://schemas.microsoft.com/office/powerpoint/2010/main" val="2294034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538CF3E-B4A3-471C-96EB-FD28D7EF0F61}" type="datetimeFigureOut">
              <a:rPr lang="en-AU" smtClean="0"/>
              <a:t>14/02/2020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F1E491B-2F88-45EA-A2B1-75CE919F5781}" type="slidenum">
              <a:rPr lang="en-AU" smtClean="0"/>
              <a:t>‹#›</a:t>
            </a:fld>
            <a:endParaRPr lang="en-AU"/>
          </a:p>
        </p:txBody>
      </p:sp>
    </p:spTree>
    <p:extLst>
      <p:ext uri="{BB962C8B-B14F-4D97-AF65-F5344CB8AC3E}">
        <p14:creationId xmlns:p14="http://schemas.microsoft.com/office/powerpoint/2010/main" val="41253212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C538CF3E-B4A3-471C-96EB-FD28D7EF0F61}" type="datetimeFigureOut">
              <a:rPr lang="en-AU" smtClean="0"/>
              <a:t>14/02/2020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2F1E491B-2F88-45EA-A2B1-75CE919F5781}" type="slidenum">
              <a:rPr lang="en-AU" smtClean="0"/>
              <a:t>‹#›</a:t>
            </a:fld>
            <a:endParaRPr lang="en-AU"/>
          </a:p>
        </p:txBody>
      </p:sp>
    </p:spTree>
    <p:extLst>
      <p:ext uri="{BB962C8B-B14F-4D97-AF65-F5344CB8AC3E}">
        <p14:creationId xmlns:p14="http://schemas.microsoft.com/office/powerpoint/2010/main" val="7414189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C538CF3E-B4A3-471C-96EB-FD28D7EF0F61}" type="datetimeFigureOut">
              <a:rPr lang="en-AU" smtClean="0"/>
              <a:t>14/02/2020</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2F1E491B-2F88-45EA-A2B1-75CE919F5781}" type="slidenum">
              <a:rPr lang="en-AU" smtClean="0"/>
              <a:t>‹#›</a:t>
            </a:fld>
            <a:endParaRPr lang="en-AU"/>
          </a:p>
        </p:txBody>
      </p:sp>
    </p:spTree>
    <p:extLst>
      <p:ext uri="{BB962C8B-B14F-4D97-AF65-F5344CB8AC3E}">
        <p14:creationId xmlns:p14="http://schemas.microsoft.com/office/powerpoint/2010/main" val="31714555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C538CF3E-B4A3-471C-96EB-FD28D7EF0F61}" type="datetimeFigureOut">
              <a:rPr lang="en-AU" smtClean="0"/>
              <a:t>14/02/2020</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2F1E491B-2F88-45EA-A2B1-75CE919F5781}" type="slidenum">
              <a:rPr lang="en-AU" smtClean="0"/>
              <a:t>‹#›</a:t>
            </a:fld>
            <a:endParaRPr lang="en-AU"/>
          </a:p>
        </p:txBody>
      </p:sp>
    </p:spTree>
    <p:extLst>
      <p:ext uri="{BB962C8B-B14F-4D97-AF65-F5344CB8AC3E}">
        <p14:creationId xmlns:p14="http://schemas.microsoft.com/office/powerpoint/2010/main" val="894355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38CF3E-B4A3-471C-96EB-FD28D7EF0F61}" type="datetimeFigureOut">
              <a:rPr lang="en-AU" smtClean="0"/>
              <a:t>14/02/2020</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2F1E491B-2F88-45EA-A2B1-75CE919F5781}" type="slidenum">
              <a:rPr lang="en-AU" smtClean="0"/>
              <a:t>‹#›</a:t>
            </a:fld>
            <a:endParaRPr lang="en-AU"/>
          </a:p>
        </p:txBody>
      </p:sp>
    </p:spTree>
    <p:extLst>
      <p:ext uri="{BB962C8B-B14F-4D97-AF65-F5344CB8AC3E}">
        <p14:creationId xmlns:p14="http://schemas.microsoft.com/office/powerpoint/2010/main" val="24649911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538CF3E-B4A3-471C-96EB-FD28D7EF0F61}" type="datetimeFigureOut">
              <a:rPr lang="en-AU" smtClean="0"/>
              <a:t>14/02/2020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2F1E491B-2F88-45EA-A2B1-75CE919F5781}" type="slidenum">
              <a:rPr lang="en-AU" smtClean="0"/>
              <a:t>‹#›</a:t>
            </a:fld>
            <a:endParaRPr lang="en-AU"/>
          </a:p>
        </p:txBody>
      </p:sp>
    </p:spTree>
    <p:extLst>
      <p:ext uri="{BB962C8B-B14F-4D97-AF65-F5344CB8AC3E}">
        <p14:creationId xmlns:p14="http://schemas.microsoft.com/office/powerpoint/2010/main" val="28952122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538CF3E-B4A3-471C-96EB-FD28D7EF0F61}" type="datetimeFigureOut">
              <a:rPr lang="en-AU" smtClean="0"/>
              <a:t>14/02/2020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2F1E491B-2F88-45EA-A2B1-75CE919F5781}" type="slidenum">
              <a:rPr lang="en-AU" smtClean="0"/>
              <a:t>‹#›</a:t>
            </a:fld>
            <a:endParaRPr lang="en-AU"/>
          </a:p>
        </p:txBody>
      </p:sp>
    </p:spTree>
    <p:extLst>
      <p:ext uri="{BB962C8B-B14F-4D97-AF65-F5344CB8AC3E}">
        <p14:creationId xmlns:p14="http://schemas.microsoft.com/office/powerpoint/2010/main" val="35313045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38CF3E-B4A3-471C-96EB-FD28D7EF0F61}" type="datetimeFigureOut">
              <a:rPr lang="en-AU" smtClean="0"/>
              <a:t>14/02/2020</a:t>
            </a:fld>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1E491B-2F88-45EA-A2B1-75CE919F5781}" type="slidenum">
              <a:rPr lang="en-AU" smtClean="0"/>
              <a:t>‹#›</a:t>
            </a:fld>
            <a:endParaRPr lang="en-AU"/>
          </a:p>
        </p:txBody>
      </p:sp>
    </p:spTree>
    <p:extLst>
      <p:ext uri="{BB962C8B-B14F-4D97-AF65-F5344CB8AC3E}">
        <p14:creationId xmlns:p14="http://schemas.microsoft.com/office/powerpoint/2010/main" val="42029062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tiff"/><Relationship Id="rId5" Type="http://schemas.openxmlformats.org/officeDocument/2006/relationships/image" Target="../media/image4.tiff"/><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6.png"/><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xml"/><Relationship Id="rId4" Type="http://schemas.openxmlformats.org/officeDocument/2006/relationships/image" Target="../media/image34.gif"/></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tiff"/><Relationship Id="rId5" Type="http://schemas.openxmlformats.org/officeDocument/2006/relationships/image" Target="../media/image9.tiff"/><Relationship Id="rId4" Type="http://schemas.openxmlformats.org/officeDocument/2006/relationships/image" Target="../media/image8.tiff"/></Relationships>
</file>

<file path=ppt/slides/_rels/slide2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41.png"/><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tiff"/><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1.xml"/><Relationship Id="rId4" Type="http://schemas.openxmlformats.org/officeDocument/2006/relationships/image" Target="../media/image19.gif"/></Relationships>
</file>

<file path=ppt/slides/_rels/slide24.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8.jpeg"/><Relationship Id="rId1" Type="http://schemas.openxmlformats.org/officeDocument/2006/relationships/slideLayout" Target="../slideLayouts/slideLayout1.xml"/><Relationship Id="rId4" Type="http://schemas.microsoft.com/office/2007/relationships/hdphoto" Target="../media/hdphoto5.wdp"/></Relationships>
</file>

<file path=ppt/slides/_rels/slide26.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image" Target="../media/image49.jpeg"/><Relationship Id="rId1" Type="http://schemas.openxmlformats.org/officeDocument/2006/relationships/slideLayout" Target="../slideLayouts/slideLayout1.xml"/><Relationship Id="rId6" Type="http://schemas.openxmlformats.org/officeDocument/2006/relationships/image" Target="../media/image53.tiff"/><Relationship Id="rId5" Type="http://schemas.openxmlformats.org/officeDocument/2006/relationships/image" Target="../media/image52.tiff"/><Relationship Id="rId4" Type="http://schemas.openxmlformats.org/officeDocument/2006/relationships/image" Target="../media/image51.tiff"/></Relationships>
</file>

<file path=ppt/slides/_rels/slide27.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image" Target="../media/image54.png"/><Relationship Id="rId1" Type="http://schemas.openxmlformats.org/officeDocument/2006/relationships/slideLayout" Target="../slideLayouts/slideLayout1.xml"/><Relationship Id="rId5" Type="http://schemas.openxmlformats.org/officeDocument/2006/relationships/image" Target="../media/image4.tiff"/><Relationship Id="rId4" Type="http://schemas.openxmlformats.org/officeDocument/2006/relationships/image" Target="../media/image5.tiff"/></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17.gif"/><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jpeg"/><Relationship Id="rId1" Type="http://schemas.openxmlformats.org/officeDocument/2006/relationships/slideLayout" Target="../slideLayouts/slideLayout1.xml"/><Relationship Id="rId4" Type="http://schemas.openxmlformats.org/officeDocument/2006/relationships/image" Target="../media/image20.gif"/></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20.gif"/><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beauty sk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13" y="0"/>
            <a:ext cx="913258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JOSEPH HUNG DOAN\Pictures\jesus\jesus_png_10_by_simon_dewy_by_mariamlouis-d5ew6v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3768" y="-398670"/>
            <a:ext cx="4398037" cy="439803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Users\Hung Doan\Pictures\hinh cut\New Folder (2)\bat tay 2.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675" y="2150531"/>
            <a:ext cx="7882221" cy="431551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1" descr="C:\Users\Hung Doan\Pictures\hinh cut\New Folder (2)\10 dieu ran 2.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041763"/>
            <a:ext cx="2019300" cy="31813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C:\Users\Hung Doan\Pictures\hinh cut\New Folder (2)\10 dieu ran 1.t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24700" y="2122602"/>
            <a:ext cx="2019300" cy="32004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1413" y="116632"/>
            <a:ext cx="4128539" cy="1569660"/>
          </a:xfrm>
          <a:prstGeom prst="rect">
            <a:avLst/>
          </a:prstGeom>
        </p:spPr>
        <p:txBody>
          <a:bodyPr wrap="square">
            <a:spAutoFit/>
          </a:bodyPr>
          <a:lstStyle/>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Sixth Sunday </a:t>
            </a:r>
          </a:p>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in Ordinary Time Year A</a:t>
            </a:r>
          </a:p>
        </p:txBody>
      </p:sp>
      <p:sp>
        <p:nvSpPr>
          <p:cNvPr id="10" name="Rectangle 9"/>
          <p:cNvSpPr/>
          <p:nvPr/>
        </p:nvSpPr>
        <p:spPr>
          <a:xfrm>
            <a:off x="5327576" y="24299"/>
            <a:ext cx="3816424" cy="1569660"/>
          </a:xfrm>
          <a:prstGeom prst="rect">
            <a:avLst/>
          </a:prstGeom>
        </p:spPr>
        <p:txBody>
          <a:bodyPr wrap="square">
            <a:spAutoFit/>
          </a:bodyPr>
          <a:lstStyle/>
          <a:p>
            <a:pPr algn="ctr"/>
            <a:r>
              <a:rPr lang="vi-VN" sz="3200" b="1" dirty="0">
                <a:solidFill>
                  <a:schemeClr val="bg1"/>
                </a:solidFill>
                <a:latin typeface="+mj-lt"/>
              </a:rPr>
              <a:t>Chúa Nhật </a:t>
            </a:r>
            <a:r>
              <a:rPr lang="en-AU" sz="3200" b="1" dirty="0">
                <a:solidFill>
                  <a:schemeClr val="bg1"/>
                </a:solidFill>
                <a:latin typeface="Times New Roman" panose="02020603050405020304" pitchFamily="18" charset="0"/>
                <a:cs typeface="Times New Roman" panose="02020603050405020304" pitchFamily="18" charset="0"/>
              </a:rPr>
              <a:t>6 </a:t>
            </a:r>
            <a:r>
              <a:rPr lang="vi-VN" sz="3200" b="1" dirty="0">
                <a:solidFill>
                  <a:schemeClr val="bg1"/>
                </a:solidFill>
                <a:latin typeface="+mj-lt"/>
              </a:rPr>
              <a:t>Thường Niên </a:t>
            </a:r>
            <a:endParaRPr lang="en-US" sz="3200" b="1" dirty="0">
              <a:solidFill>
                <a:schemeClr val="bg1"/>
              </a:solidFill>
              <a:latin typeface="+mj-lt"/>
            </a:endParaRPr>
          </a:p>
          <a:p>
            <a:pPr algn="ctr"/>
            <a:r>
              <a:rPr lang="vi-VN" sz="3200" b="1" dirty="0">
                <a:solidFill>
                  <a:schemeClr val="bg1"/>
                </a:solidFill>
                <a:latin typeface="+mj-lt"/>
              </a:rPr>
              <a:t>Năm A</a:t>
            </a:r>
            <a:endParaRPr lang="en-AU" sz="3200" b="1" dirty="0">
              <a:solidFill>
                <a:schemeClr val="bg1"/>
              </a:solidFill>
              <a:latin typeface="+mj-lt"/>
            </a:endParaRPr>
          </a:p>
        </p:txBody>
      </p:sp>
      <p:sp>
        <p:nvSpPr>
          <p:cNvPr id="4" name="Rectangle 3"/>
          <p:cNvSpPr/>
          <p:nvPr/>
        </p:nvSpPr>
        <p:spPr>
          <a:xfrm>
            <a:off x="1877406" y="5938485"/>
            <a:ext cx="5400600" cy="892552"/>
          </a:xfrm>
          <a:prstGeom prst="rect">
            <a:avLst/>
          </a:prstGeom>
        </p:spPr>
        <p:txBody>
          <a:bodyPr wrap="square">
            <a:spAutoFit/>
          </a:bodyPr>
          <a:lstStyle/>
          <a:p>
            <a:pPr algn="ctr"/>
            <a:r>
              <a:rPr lang="en-AU" sz="3200" b="1" dirty="0">
                <a:solidFill>
                  <a:srgbClr val="0070C0"/>
                </a:solidFill>
              </a:rPr>
              <a:t>16/02/2020</a:t>
            </a:r>
          </a:p>
          <a:p>
            <a:pPr algn="ctr"/>
            <a:r>
              <a:rPr lang="en-US" sz="2000" b="1" dirty="0" err="1">
                <a:solidFill>
                  <a:srgbClr val="0070C0"/>
                </a:solidFill>
              </a:rPr>
              <a:t>Hùng</a:t>
            </a:r>
            <a:r>
              <a:rPr lang="en-US" sz="2000" b="1" dirty="0">
                <a:solidFill>
                  <a:srgbClr val="0070C0"/>
                </a:solidFill>
              </a:rPr>
              <a:t> </a:t>
            </a:r>
            <a:r>
              <a:rPr lang="en-US" sz="2000" b="1" dirty="0" err="1">
                <a:solidFill>
                  <a:srgbClr val="0070C0"/>
                </a:solidFill>
              </a:rPr>
              <a:t>Phương</a:t>
            </a:r>
            <a:r>
              <a:rPr lang="en-US" sz="2000" b="1" dirty="0">
                <a:solidFill>
                  <a:srgbClr val="0070C0"/>
                </a:solidFill>
              </a:rPr>
              <a:t> &amp; Thanh </a:t>
            </a:r>
            <a:r>
              <a:rPr lang="en-US" sz="2000" b="1" dirty="0" err="1">
                <a:solidFill>
                  <a:srgbClr val="0070C0"/>
                </a:solidFill>
              </a:rPr>
              <a:t>Quảng</a:t>
            </a:r>
            <a:r>
              <a:rPr lang="en-US" sz="2000" b="1" dirty="0">
                <a:solidFill>
                  <a:srgbClr val="0070C0"/>
                </a:solidFill>
              </a:rPr>
              <a:t> </a:t>
            </a:r>
            <a:r>
              <a:rPr lang="en-US" sz="2000" b="1" dirty="0" err="1">
                <a:solidFill>
                  <a:srgbClr val="0070C0"/>
                </a:solidFill>
              </a:rPr>
              <a:t>thực</a:t>
            </a:r>
            <a:r>
              <a:rPr lang="en-US" sz="2000" b="1" dirty="0">
                <a:solidFill>
                  <a:srgbClr val="0070C0"/>
                </a:solidFill>
              </a:rPr>
              <a:t> </a:t>
            </a:r>
            <a:r>
              <a:rPr lang="en-US" sz="2000" b="1" dirty="0" err="1">
                <a:solidFill>
                  <a:srgbClr val="0070C0"/>
                </a:solidFill>
              </a:rPr>
              <a:t>hiện</a:t>
            </a:r>
            <a:endParaRPr lang="en-AU" sz="2000" b="1" dirty="0">
              <a:solidFill>
                <a:srgbClr val="0070C0"/>
              </a:solidFill>
            </a:endParaRPr>
          </a:p>
        </p:txBody>
      </p:sp>
    </p:spTree>
    <p:extLst>
      <p:ext uri="{BB962C8B-B14F-4D97-AF65-F5344CB8AC3E}">
        <p14:creationId xmlns:p14="http://schemas.microsoft.com/office/powerpoint/2010/main" val="720707716"/>
      </p:ext>
    </p:extLst>
  </p:cSld>
  <p:clrMapOvr>
    <a:masterClrMapping/>
  </p:clrMapOvr>
  <mc:AlternateContent xmlns:mc="http://schemas.openxmlformats.org/markup-compatibility/2006" xmlns:p14="http://schemas.microsoft.com/office/powerpoint/2010/main">
    <mc:Choice Requires="p14">
      <p:transition spd="slow" p14:dur="2500">
        <p:split dir="in"/>
      </p:transition>
    </mc:Choice>
    <mc:Fallback xmlns="">
      <p:transition spd="slow">
        <p:split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2250"/>
                                        <p:tgtEl>
                                          <p:spTgt spid="9">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wipe(down)">
                                      <p:cBhvr>
                                        <p:cTn id="10" dur="2250"/>
                                        <p:tgtEl>
                                          <p:spTgt spid="9">
                                            <p:txEl>
                                              <p:pRg st="1" end="1"/>
                                            </p:txEl>
                                          </p:spTgt>
                                        </p:tgtEl>
                                      </p:cBhvr>
                                    </p:animEffect>
                                  </p:childTnLst>
                                </p:cTn>
                              </p:par>
                              <p:par>
                                <p:cTn id="11" presetID="22" presetClass="entr" presetSubtype="1" fill="hold" nodeType="with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wipe(up)">
                                      <p:cBhvr>
                                        <p:cTn id="13" dur="2250"/>
                                        <p:tgtEl>
                                          <p:spTgt spid="10">
                                            <p:txEl>
                                              <p:pRg st="0" end="0"/>
                                            </p:txEl>
                                          </p:spTgt>
                                        </p:tgtEl>
                                      </p:cBhvr>
                                    </p:animEffect>
                                  </p:childTnLst>
                                </p:cTn>
                              </p:par>
                              <p:par>
                                <p:cTn id="14" presetID="22" presetClass="entr" presetSubtype="1" fill="hold" nodeType="withEffect">
                                  <p:stCondLst>
                                    <p:cond delay="0"/>
                                  </p:stCondLst>
                                  <p:childTnLst>
                                    <p:set>
                                      <p:cBhvr>
                                        <p:cTn id="15" dur="1" fill="hold">
                                          <p:stCondLst>
                                            <p:cond delay="0"/>
                                          </p:stCondLst>
                                        </p:cTn>
                                        <p:tgtEl>
                                          <p:spTgt spid="10">
                                            <p:txEl>
                                              <p:pRg st="1" end="1"/>
                                            </p:txEl>
                                          </p:spTgt>
                                        </p:tgtEl>
                                        <p:attrNameLst>
                                          <p:attrName>style.visibility</p:attrName>
                                        </p:attrNameLst>
                                      </p:cBhvr>
                                      <p:to>
                                        <p:strVal val="visible"/>
                                      </p:to>
                                    </p:set>
                                    <p:animEffect transition="in" filter="wipe(up)">
                                      <p:cBhvr>
                                        <p:cTn id="16" dur="225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4711626"/>
            <a:ext cx="8928992" cy="2062103"/>
          </a:xfrm>
          <a:prstGeom prst="rect">
            <a:avLst/>
          </a:prstGeom>
        </p:spPr>
        <p:txBody>
          <a:bodyPr wrap="square">
            <a:spAutoFit/>
          </a:bodyPr>
          <a:lstStyle/>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Ai mắng anh em mình là đồ ngốc, </a:t>
            </a:r>
            <a:endPar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thì đáng bị đưa ra trước Thượng Hội Đồng. Còn ai chửi anh em mình là quân phản đạo, thì đáng bị lửa hoả ngục thiêu đốt.</a:t>
            </a:r>
            <a:endParaRPr lang="en-AU"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0" y="4489"/>
            <a:ext cx="9036496" cy="2062103"/>
          </a:xfrm>
          <a:prstGeom prst="rect">
            <a:avLst/>
          </a:prstGeom>
        </p:spPr>
        <p:txBody>
          <a:bodyPr wrap="square">
            <a:spAutoFit/>
          </a:bodyPr>
          <a:lstStyle/>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if a man calls his brother “Fool” he will answer for it before the Sanhedrin; and if a man calls him “Renegade” he will answer for it in hell fire. </a:t>
            </a:r>
          </a:p>
        </p:txBody>
      </p:sp>
      <p:pic>
        <p:nvPicPr>
          <p:cNvPr id="6" name="Picture 4" descr="http://3.bp.blogspot.com/-nwXilMNkJI4/UIu7vc1G8GI/AAAAAAAAEgg/5Nt_ahSfEkQ/s1600/ang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5304" y="2125082"/>
            <a:ext cx="3372111" cy="252805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4.bp.blogspot.com/-_sD-9SgCsgk/UHHMAJrNOeI/AAAAAAAAAdg/LBHvwo-HbI0/s1600/infern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2125082"/>
            <a:ext cx="3835356" cy="2532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95945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3927" y="3501008"/>
            <a:ext cx="4608512" cy="3046988"/>
          </a:xfrm>
          <a:prstGeom prst="rect">
            <a:avLst/>
          </a:prstGeom>
        </p:spPr>
        <p:txBody>
          <a:bodyPr wrap="square">
            <a:spAutoFit/>
          </a:bodyPr>
          <a:lstStyle/>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Vậy, nếu khi anh sắp dâng lễ vật trước bàn thờ, mà sực nhớ có người anh em đang có chuyện bất bình với anh,</a:t>
            </a:r>
            <a:endParaRPr lang="en-AU"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4853423" y="27350"/>
            <a:ext cx="4290578" cy="4031873"/>
          </a:xfrm>
          <a:prstGeom prst="rect">
            <a:avLst/>
          </a:prstGeom>
        </p:spPr>
        <p:txBody>
          <a:bodyPr wrap="square">
            <a:spAutoFit/>
          </a:bodyPr>
          <a:lstStyle/>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So then, if you are bringing your offering to the altar and there remember that your brother has something against you,</a:t>
            </a:r>
          </a:p>
        </p:txBody>
      </p:sp>
      <p:pic>
        <p:nvPicPr>
          <p:cNvPr id="6146" name="Picture 2" descr="http://wp.production.patheos.com/blogs/theliturgicaltheologian/files/2015/07/Cologne-Alta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94" y="1"/>
            <a:ext cx="4798843" cy="32129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cdn.the-generous-husband.com/wp-content/uploads/2013/04/04-14-20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4132843"/>
            <a:ext cx="4097979" cy="2725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00390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811012"/>
            <a:ext cx="4427984" cy="3046988"/>
          </a:xfrm>
          <a:prstGeom prst="rect">
            <a:avLst/>
          </a:prstGeom>
        </p:spPr>
        <p:txBody>
          <a:bodyPr wrap="square">
            <a:spAutoFit/>
          </a:bodyPr>
          <a:lstStyle/>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thì hãy để của lễ lại đó trước bàn thờ, </a:t>
            </a:r>
            <a:endPar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đi làm hoà với người anh em ấy đã, rồi trở lại dâng lễ vật của mình.</a:t>
            </a:r>
            <a:endParaRPr lang="en-AU"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0" y="0"/>
            <a:ext cx="9004043" cy="2062103"/>
          </a:xfrm>
          <a:prstGeom prst="rect">
            <a:avLst/>
          </a:prstGeom>
        </p:spPr>
        <p:txBody>
          <a:bodyPr wrap="square">
            <a:spAutoFit/>
          </a:bodyPr>
          <a:lstStyle/>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leave your offering there before the altar, go and be reconciled with your brother first, and then come back and present your offering. </a:t>
            </a:r>
          </a:p>
        </p:txBody>
      </p:sp>
      <p:pic>
        <p:nvPicPr>
          <p:cNvPr id="4" name="Picture 8" descr="http://www.levitt.tv/media/data/V1231%20Abraham.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67544" y="1772816"/>
            <a:ext cx="2880320" cy="162018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s://francisxaviersamsen.files.wordpress.com/2013/06/lwjas0175-bbbbbbbbbbbbbbb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1053" y="2132855"/>
            <a:ext cx="4632947" cy="4725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34186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060849"/>
            <a:ext cx="4932040" cy="4524315"/>
          </a:xfrm>
          <a:prstGeom prst="rect">
            <a:avLst/>
          </a:prstGeom>
        </p:spPr>
        <p:txBody>
          <a:bodyPr wrap="square">
            <a:spAutoFit/>
          </a:bodyPr>
          <a:lstStyle/>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Anh hãy mau mau dàn xếp với đối phương, khi còn đang trên đường đi với người ấy tới cửa công, kẻo người ấy nộp anh cho quan toà, quan toà lại giao anh cho thuộc hạ, và anh sẽ bị tống ngục.</a:t>
            </a:r>
            <a:endParaRPr lang="en-AU"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4" descr="http://media.zenfs.com/en/blogs/technews/sms-630-man-in-jail-shutterstock-630w.jpe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r="13854"/>
          <a:stretch/>
        </p:blipFill>
        <p:spPr bwMode="auto">
          <a:xfrm>
            <a:off x="395536" y="1"/>
            <a:ext cx="3970179" cy="206084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148064" y="0"/>
            <a:ext cx="3995936" cy="6494085"/>
          </a:xfrm>
          <a:prstGeom prst="rect">
            <a:avLst/>
          </a:prstGeom>
        </p:spPr>
        <p:txBody>
          <a:bodyPr wrap="square">
            <a:spAutoFit/>
          </a:bodyPr>
          <a:lstStyle/>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Come to terms with your opponent in good time while you are still on the way to the court with him, or he may hand you over to the judge and the judge to the officer, and you will be thrown into prison. </a:t>
            </a:r>
          </a:p>
        </p:txBody>
      </p:sp>
    </p:spTree>
    <p:extLst>
      <p:ext uri="{BB962C8B-B14F-4D97-AF65-F5344CB8AC3E}">
        <p14:creationId xmlns:p14="http://schemas.microsoft.com/office/powerpoint/2010/main" val="32225416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76" y="3769162"/>
            <a:ext cx="3865973" cy="3046988"/>
          </a:xfrm>
          <a:prstGeom prst="rect">
            <a:avLst/>
          </a:prstGeom>
        </p:spPr>
        <p:txBody>
          <a:bodyPr wrap="square">
            <a:spAutoFit/>
          </a:bodyPr>
          <a:lstStyle/>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Thầy bảo thật cho anh biết: anh sẽ không ra khỏi đó, trước khi trả hết đồng xu cuối cùng.</a:t>
            </a:r>
            <a:endParaRPr lang="en-AU"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5076056" y="116632"/>
            <a:ext cx="3960438" cy="2554545"/>
          </a:xfrm>
          <a:prstGeom prst="rect">
            <a:avLst/>
          </a:prstGeom>
        </p:spPr>
        <p:txBody>
          <a:bodyPr wrap="square">
            <a:spAutoFit/>
          </a:bodyPr>
          <a:lstStyle/>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I tell you solemnly, you will not get out till you have paid the last penny.</a:t>
            </a:r>
          </a:p>
        </p:txBody>
      </p:sp>
      <p:pic>
        <p:nvPicPr>
          <p:cNvPr id="4" name="Picture 4"/>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flipH="1">
            <a:off x="0" y="2008"/>
            <a:ext cx="4874087" cy="37251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6" descr="http://fp.images.autos.msn.com/Media/RE/580x348/2f/2feddfe415cc48299345abd75514359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5936" y="3769162"/>
            <a:ext cx="5148064" cy="3088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02905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5846560"/>
            <a:ext cx="8964488" cy="1077218"/>
          </a:xfrm>
          <a:prstGeom prst="rect">
            <a:avLst/>
          </a:prstGeom>
        </p:spPr>
        <p:txBody>
          <a:bodyPr wrap="square">
            <a:spAutoFit/>
          </a:bodyPr>
          <a:lstStyle/>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"Anh em đã nghe Luật dạy rằng: </a:t>
            </a:r>
            <a:endPar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Chớ ngoại tình.</a:t>
            </a:r>
            <a:endParaRPr lang="en-AU"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173072" y="116632"/>
            <a:ext cx="8863423" cy="1077218"/>
          </a:xfrm>
          <a:prstGeom prst="rect">
            <a:avLst/>
          </a:prstGeom>
        </p:spPr>
        <p:txBody>
          <a:bodyPr wrap="square">
            <a:spAutoFit/>
          </a:bodyPr>
          <a:lstStyle/>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You have learnt how it was said: </a:t>
            </a:r>
          </a:p>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You must not commit adultery. </a:t>
            </a:r>
          </a:p>
        </p:txBody>
      </p:sp>
      <p:pic>
        <p:nvPicPr>
          <p:cNvPr id="4" name="Picture 2" descr="http://www.iamthird.ca/wp-content/uploads/2013/03/YouCat-The-Sixth-Commandment-Adulter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1773" y="1271009"/>
            <a:ext cx="6906020" cy="460401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http://www.inflatechan.net/furry/src/138440032813.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4211960" y="4640811"/>
            <a:ext cx="1399052" cy="1399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82083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104" y="2996952"/>
            <a:ext cx="4414881" cy="3539430"/>
          </a:xfrm>
          <a:prstGeom prst="rect">
            <a:avLst/>
          </a:prstGeom>
        </p:spPr>
        <p:txBody>
          <a:bodyPr wrap="square">
            <a:spAutoFit/>
          </a:bodyPr>
          <a:lstStyle/>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Còn Thầy, Thầy bảo cho anh em biết: </a:t>
            </a:r>
            <a:endPar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ai nhìn người phụ nữ mà thèm muốn, thì trong lòng đã ngoại tình với </a:t>
            </a:r>
            <a:endPar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người ấy rồi.</a:t>
            </a:r>
            <a:endParaRPr lang="en-AU"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4"/>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 y="-21327"/>
            <a:ext cx="3660089" cy="2802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707904" y="150144"/>
            <a:ext cx="5256584" cy="2554545"/>
          </a:xfrm>
          <a:prstGeom prst="rect">
            <a:avLst/>
          </a:prstGeom>
        </p:spPr>
        <p:txBody>
          <a:bodyPr wrap="square">
            <a:spAutoFit/>
          </a:bodyPr>
          <a:lstStyle/>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But I say this to you: if a man looks at a woman lustfully, he has already committed adultery with her in his heart. </a:t>
            </a:r>
          </a:p>
        </p:txBody>
      </p:sp>
      <p:pic>
        <p:nvPicPr>
          <p:cNvPr id="12290" name="Picture 2" descr="https://candlesonline.files.wordpress.com/2015/10/man-looking-at-woma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4484" y="3314699"/>
            <a:ext cx="4724400" cy="3543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43563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484" y="4762984"/>
            <a:ext cx="9144000" cy="2062103"/>
          </a:xfrm>
          <a:prstGeom prst="rect">
            <a:avLst/>
          </a:prstGeom>
        </p:spPr>
        <p:txBody>
          <a:bodyPr wrap="square">
            <a:spAutoFit/>
          </a:bodyPr>
          <a:lstStyle/>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Nếu mắt phải của anh làm cớ cho anh </a:t>
            </a:r>
            <a:endPar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sa ngã, thì hãy móc mà ném đi; </a:t>
            </a:r>
            <a:endPar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vì thà mất một phần thân thể, còn hơn </a:t>
            </a:r>
            <a:endPar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là toàn thân bị ném vào hoả ngục.</a:t>
            </a:r>
            <a:endParaRPr lang="en-AU"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107504" y="116632"/>
            <a:ext cx="8928992" cy="2062103"/>
          </a:xfrm>
          <a:prstGeom prst="rect">
            <a:avLst/>
          </a:prstGeom>
        </p:spPr>
        <p:txBody>
          <a:bodyPr wrap="square">
            <a:spAutoFit/>
          </a:bodyPr>
          <a:lstStyle/>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If your right eye should cause you to sin, tear it out and throw it away; for it will do you less harm to lose one part of you than to have your whole body thrown into hell. </a:t>
            </a:r>
          </a:p>
        </p:txBody>
      </p:sp>
      <p:pic>
        <p:nvPicPr>
          <p:cNvPr id="4" name="Picture 2" descr="http://cdn2.whatchristianswanttoknow.com/wp-content/uploads/2013/10/Controversial-Bible-Vers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49096"/>
            <a:ext cx="3564072" cy="23760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4.bp.blogspot.com/-BKJ-R63i6SA/TjMuMRDiceI/AAAAAAAADtU/CaAUoJ_d19c/s1600/eyeb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444207" y="2128657"/>
            <a:ext cx="2704563" cy="25880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http://i1104.photobucket.com/albums/h329/zorq1/Realistic-fire-animated-transparent-gif-short.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564072" y="3140968"/>
            <a:ext cx="2910334" cy="1649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02577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435" y="4819144"/>
            <a:ext cx="9124565" cy="2062103"/>
          </a:xfrm>
          <a:prstGeom prst="rect">
            <a:avLst/>
          </a:prstGeom>
        </p:spPr>
        <p:txBody>
          <a:bodyPr wrap="square">
            <a:spAutoFit/>
          </a:bodyPr>
          <a:lstStyle/>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Nếu tay phải của anh làm cớ cho anh sa ngã, thì hãy chặt mà ném đi; </a:t>
            </a:r>
            <a:endPar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vì thà mất một phần thân thể, còn hơn </a:t>
            </a:r>
            <a:endPar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là toàn thân phải sa hoả ngục.</a:t>
            </a:r>
            <a:endParaRPr lang="en-AU"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77273" y="0"/>
            <a:ext cx="8928992" cy="2062103"/>
          </a:xfrm>
          <a:prstGeom prst="rect">
            <a:avLst/>
          </a:prstGeom>
        </p:spPr>
        <p:txBody>
          <a:bodyPr wrap="square">
            <a:spAutoFit/>
          </a:bodyPr>
          <a:lstStyle/>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And if your right hand should cause you to sin, cut it off and throw it away; for it will do you less harm to lose one part of you than to have your whole body go to hell.</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5221" y="2154522"/>
            <a:ext cx="2605482" cy="2605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descr="http://1.bp.blogspot.com/-28dMw4d0FU8/UnEfYVR87cI/AAAAAAAALmc/heJ5WyrSlQQ/s1600/image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2154521"/>
            <a:ext cx="3109767" cy="2605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46920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5690913"/>
            <a:ext cx="8784976" cy="1077218"/>
          </a:xfrm>
          <a:prstGeom prst="rect">
            <a:avLst/>
          </a:prstGeom>
        </p:spPr>
        <p:txBody>
          <a:bodyPr wrap="square">
            <a:spAutoFit/>
          </a:bodyPr>
          <a:lstStyle/>
          <a:p>
            <a:pPr algn="ctr"/>
            <a:r>
              <a:rPr lang="vi-VN" dirty="0"/>
              <a:t> </a:t>
            </a: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Luật còn dạy rằng: Ai rẫy vợ, </a:t>
            </a:r>
            <a:endPar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thì phải cho vợ chứng thư ly dị.</a:t>
            </a:r>
            <a:endParaRPr lang="en-AU"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0" y="116632"/>
            <a:ext cx="9144000" cy="1077218"/>
          </a:xfrm>
          <a:prstGeom prst="rect">
            <a:avLst/>
          </a:prstGeom>
        </p:spPr>
        <p:txBody>
          <a:bodyPr wrap="square">
            <a:spAutoFit/>
          </a:bodyPr>
          <a:lstStyle/>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It has also been said: Anyone who divorces his wife must give her a writ of dismissal. </a:t>
            </a:r>
          </a:p>
        </p:txBody>
      </p:sp>
      <p:pic>
        <p:nvPicPr>
          <p:cNvPr id="4" name="Picture 3" descr="C:\Users\JOSEPH HUNG DOAN\Pictures\jesus\pictures cut\ly d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5582" y="1264831"/>
            <a:ext cx="7172836" cy="4365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47003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8096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Users\JOSEPH HUNG DOAN\Pictures\hoa\open_bibl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61031"/>
            <a:ext cx="3168352" cy="186373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a:spLocks noChangeArrowheads="1"/>
          </p:cNvSpPr>
          <p:nvPr/>
        </p:nvSpPr>
        <p:spPr bwMode="auto">
          <a:xfrm>
            <a:off x="251520" y="374032"/>
            <a:ext cx="3417761"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AU" sz="3200" b="1" dirty="0">
                <a:solidFill>
                  <a:srgbClr val="C00000"/>
                </a:solidFill>
              </a:rPr>
              <a:t>Gospel</a:t>
            </a:r>
          </a:p>
          <a:p>
            <a:pPr algn="ctr"/>
            <a:r>
              <a:rPr lang="en-AU" sz="3200" b="1" dirty="0">
                <a:solidFill>
                  <a:srgbClr val="C00000"/>
                </a:solidFill>
              </a:rPr>
              <a:t>Matthew</a:t>
            </a:r>
          </a:p>
          <a:p>
            <a:pPr algn="ctr"/>
            <a:r>
              <a:rPr lang="en-AU" sz="3200" b="1" dirty="0">
                <a:solidFill>
                  <a:srgbClr val="C00000"/>
                </a:solidFill>
              </a:rPr>
              <a:t>5:17-37</a:t>
            </a:r>
          </a:p>
          <a:p>
            <a:pPr algn="ctr"/>
            <a:r>
              <a:rPr lang="en-AU" sz="3200" b="1" dirty="0" err="1">
                <a:solidFill>
                  <a:srgbClr val="FFFF00"/>
                </a:solidFill>
              </a:rPr>
              <a:t>Phúc</a:t>
            </a:r>
            <a:r>
              <a:rPr lang="en-AU" sz="3200" b="1" dirty="0">
                <a:solidFill>
                  <a:srgbClr val="FFFF00"/>
                </a:solidFill>
              </a:rPr>
              <a:t> </a:t>
            </a:r>
            <a:r>
              <a:rPr lang="en-AU" sz="3200" b="1" dirty="0" err="1">
                <a:solidFill>
                  <a:srgbClr val="FFFF00"/>
                </a:solidFill>
              </a:rPr>
              <a:t>Âm</a:t>
            </a:r>
            <a:r>
              <a:rPr lang="en-AU" sz="3200" b="1" dirty="0">
                <a:solidFill>
                  <a:srgbClr val="FFFF00"/>
                </a:solidFill>
              </a:rPr>
              <a:t> </a:t>
            </a:r>
            <a:r>
              <a:rPr lang="en-AU" sz="3200" b="1" dirty="0" err="1">
                <a:solidFill>
                  <a:srgbClr val="FFFF00"/>
                </a:solidFill>
              </a:rPr>
              <a:t>theo</a:t>
            </a:r>
            <a:r>
              <a:rPr lang="en-AU" sz="3200" b="1" dirty="0">
                <a:solidFill>
                  <a:srgbClr val="FFFF00"/>
                </a:solidFill>
              </a:rPr>
              <a:t> </a:t>
            </a:r>
            <a:r>
              <a:rPr lang="en-AU" sz="3200" b="1" dirty="0" err="1">
                <a:solidFill>
                  <a:srgbClr val="FFFF00"/>
                </a:solidFill>
              </a:rPr>
              <a:t>Thánh</a:t>
            </a:r>
            <a:r>
              <a:rPr lang="en-AU" sz="3200" b="1" dirty="0">
                <a:solidFill>
                  <a:srgbClr val="FFFF00"/>
                </a:solidFill>
              </a:rPr>
              <a:t> </a:t>
            </a:r>
            <a:r>
              <a:rPr lang="en-AU" sz="3200" b="1" dirty="0" err="1">
                <a:solidFill>
                  <a:srgbClr val="FFFF00"/>
                </a:solidFill>
              </a:rPr>
              <a:t>Mát-thêu</a:t>
            </a:r>
            <a:endParaRPr lang="en-AU" sz="3200" b="1" dirty="0">
              <a:solidFill>
                <a:srgbClr val="FFFF00"/>
              </a:solidFill>
            </a:endParaRPr>
          </a:p>
          <a:p>
            <a:pPr algn="ctr"/>
            <a:r>
              <a:rPr lang="en-AU" sz="3200" b="1" dirty="0">
                <a:solidFill>
                  <a:srgbClr val="FFFF00"/>
                </a:solidFill>
              </a:rPr>
              <a:t>5:17-37</a:t>
            </a:r>
          </a:p>
        </p:txBody>
      </p:sp>
      <p:pic>
        <p:nvPicPr>
          <p:cNvPr id="8" name="Picture 6" descr="C:\Users\Hung Doan\Pictures\hinh cut\New Folder (2)\bat tay 2.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827355"/>
            <a:ext cx="5580112" cy="3055111"/>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Hung Doan\Pictures\hinh cut\New Folder (2)\10 dieu ran 3.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4088" y="1112371"/>
            <a:ext cx="33909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Hung Doan\Pictures\hinh cut\chua nhan lanh.t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59832" y="236897"/>
            <a:ext cx="2708122" cy="3987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0880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429000"/>
            <a:ext cx="5940151" cy="3539430"/>
          </a:xfrm>
          <a:prstGeom prst="rect">
            <a:avLst/>
          </a:prstGeom>
        </p:spPr>
        <p:txBody>
          <a:bodyPr wrap="square">
            <a:spAutoFit/>
          </a:bodyPr>
          <a:lstStyle/>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Còn Thầy, Thầy bảo cho anh em biết: ngoại trừ trường hợp hôn nhân bất hợp pháp, ai rẫy vợ là đẩy vợ đến chỗ ngoại tình; và ai cưới người đàn bà bị rẫy, thì cũng phạm tội ngoại tình.</a:t>
            </a:r>
            <a:endParaRPr lang="en-AU"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3256028" y="0"/>
            <a:ext cx="5801752" cy="3539430"/>
          </a:xfrm>
          <a:prstGeom prst="rect">
            <a:avLst/>
          </a:prstGeom>
        </p:spPr>
        <p:txBody>
          <a:bodyPr wrap="square">
            <a:spAutoFit/>
          </a:bodyPr>
          <a:lstStyle/>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But I say this to you: everyone who divorces his wife, except for the case of fornication, makes her an adulteress; and anyone who marries a divorced woman commits adultery.</a:t>
            </a:r>
          </a:p>
        </p:txBody>
      </p:sp>
      <p:pic>
        <p:nvPicPr>
          <p:cNvPr id="4" name="Picture 4"/>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0" y="1"/>
            <a:ext cx="3256028" cy="2492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descr="http://www.natzraya.org/Articles/Divorce%20&amp;%20Remarriage/08.27.09-Married-Stress-300x19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151" y="4581128"/>
            <a:ext cx="3224415" cy="2276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95945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5296438"/>
            <a:ext cx="9036496" cy="1569660"/>
          </a:xfrm>
          <a:prstGeom prst="rect">
            <a:avLst/>
          </a:prstGeom>
        </p:spPr>
        <p:txBody>
          <a:bodyPr wrap="square">
            <a:spAutoFit/>
          </a:bodyPr>
          <a:lstStyle/>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Anh em còn nghe Luật dạy người xưa rằng: Chớ bội thề, </a:t>
            </a:r>
            <a:endPar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nhưng hãy trọn lời thề với Đức Chúa.</a:t>
            </a:r>
            <a:endParaRPr lang="en-AU"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0" y="116632"/>
            <a:ext cx="9036496" cy="1569660"/>
          </a:xfrm>
          <a:prstGeom prst="rect">
            <a:avLst/>
          </a:prstGeom>
        </p:spPr>
        <p:txBody>
          <a:bodyPr wrap="square">
            <a:spAutoFit/>
          </a:bodyPr>
          <a:lstStyle/>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Again, you have learnt how it was said to our ancestors: You must not break your oath, but must fulfil your oaths to the Lord. </a:t>
            </a:r>
          </a:p>
        </p:txBody>
      </p:sp>
      <p:pic>
        <p:nvPicPr>
          <p:cNvPr id="4" name="Picture 4" descr="http://www.tmcfall.com/wp-content/themes/striking/includes/timthumb.php?src=http://www.tmcfall.com/wp-content/uploads/2011/11/1-hand-on-bible.jpg&amp;h=440&amp;w=960&amp;zc=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836" y="1791676"/>
            <a:ext cx="7416824" cy="33993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jpiros.bloglap.hu/kepek/kereszt_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836" y="1686292"/>
            <a:ext cx="2143125"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00390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861048"/>
            <a:ext cx="5112466" cy="2554545"/>
          </a:xfrm>
          <a:prstGeom prst="rect">
            <a:avLst/>
          </a:prstGeom>
        </p:spPr>
        <p:txBody>
          <a:bodyPr wrap="square">
            <a:spAutoFit/>
          </a:bodyPr>
          <a:lstStyle/>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Còn Thầy, Thầy bảo </a:t>
            </a:r>
            <a:endPar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cho anh em biết: </a:t>
            </a:r>
            <a:endPar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đừng thề chi cả. Đừng chỉ trời mà thề, vì trời </a:t>
            </a:r>
            <a:endPar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là ngai Thiên Chúa.</a:t>
            </a:r>
            <a:endParaRPr lang="en-AU"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14340" name="Picture 4"/>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979" y="30189"/>
            <a:ext cx="4769311" cy="3614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4901036" y="260648"/>
            <a:ext cx="4226694" cy="2554545"/>
          </a:xfrm>
          <a:prstGeom prst="rect">
            <a:avLst/>
          </a:prstGeom>
        </p:spPr>
        <p:txBody>
          <a:bodyPr wrap="square">
            <a:spAutoFit/>
          </a:bodyPr>
          <a:lstStyle/>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But I say this to you: do not swear at all, either by heaven, since that is God’s throne; </a:t>
            </a:r>
          </a:p>
        </p:txBody>
      </p:sp>
      <p:pic>
        <p:nvPicPr>
          <p:cNvPr id="7" name="Picture 2" descr="http://www.overflowglobal.com/wp-content/uploads/2013/11/God-on-Thron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6447" y="4069006"/>
            <a:ext cx="4027553" cy="280317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Hung Doan\Pictures\hinh cut\chua ngoi.t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98233" y="4497775"/>
            <a:ext cx="1863979" cy="226654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6"/>
          <a:stretch>
            <a:fillRect/>
          </a:stretch>
        </p:blipFill>
        <p:spPr>
          <a:xfrm>
            <a:off x="6328528" y="2786530"/>
            <a:ext cx="1603387" cy="1603387"/>
          </a:xfrm>
          <a:prstGeom prst="rect">
            <a:avLst/>
          </a:prstGeom>
        </p:spPr>
      </p:pic>
    </p:spTree>
    <p:extLst>
      <p:ext uri="{BB962C8B-B14F-4D97-AF65-F5344CB8AC3E}">
        <p14:creationId xmlns:p14="http://schemas.microsoft.com/office/powerpoint/2010/main" val="10634186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55" y="3433582"/>
            <a:ext cx="4253513" cy="3539430"/>
          </a:xfrm>
          <a:prstGeom prst="rect">
            <a:avLst/>
          </a:prstGeom>
        </p:spPr>
        <p:txBody>
          <a:bodyPr wrap="square">
            <a:spAutoFit/>
          </a:bodyPr>
          <a:lstStyle/>
          <a:p>
            <a:pPr algn="ctr"/>
            <a:r>
              <a:rPr lang="vi-VN" dirty="0"/>
              <a:t> </a:t>
            </a: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Đừng chỉ đất mà thề, vì đất là bệ dưới chân Người. Đừng chỉ Giêrusalem mà thề, vì đó là thành của Đức Vua cao cả.</a:t>
            </a:r>
            <a:endParaRPr lang="en-AU"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5148064" y="116632"/>
            <a:ext cx="3763352" cy="3539430"/>
          </a:xfrm>
          <a:prstGeom prst="rect">
            <a:avLst/>
          </a:prstGeom>
        </p:spPr>
        <p:txBody>
          <a:bodyPr wrap="square">
            <a:spAutoFit/>
          </a:bodyPr>
          <a:lstStyle/>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or by the earth, since that is his footstool; </a:t>
            </a:r>
          </a:p>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or by Jerusalem, since that is </a:t>
            </a:r>
          </a:p>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the city of the great king. </a:t>
            </a:r>
          </a:p>
        </p:txBody>
      </p:sp>
      <p:pic>
        <p:nvPicPr>
          <p:cNvPr id="4" name="Picture 2" descr="C:\Users\Public\Pictures\good friday\11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59806" cy="340630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4.bp.blogspot.com/-mVxrRTzvP5A/Tg9ebwDDzeI/AAAAAAAAAFc/0vL7C-jDN-g/s1600/c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8" y="3565372"/>
            <a:ext cx="4888137" cy="32758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www.inflatechan.net/furry/src/138440032813.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3948891" y="2488548"/>
            <a:ext cx="1602044" cy="1602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25416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155" y="5371199"/>
            <a:ext cx="9180512" cy="1569660"/>
          </a:xfrm>
          <a:prstGeom prst="rect">
            <a:avLst/>
          </a:prstGeom>
        </p:spPr>
        <p:txBody>
          <a:bodyPr wrap="square">
            <a:spAutoFit/>
          </a:bodyPr>
          <a:lstStyle/>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Đừng chỉ lên đầu mà thề, </a:t>
            </a:r>
            <a:endPar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vì anh không thể làm cho một sợi tóc </a:t>
            </a:r>
            <a:endPar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hoá trắng hay đen được.</a:t>
            </a:r>
            <a:endParaRPr lang="en-AU"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107504" y="0"/>
            <a:ext cx="8856984" cy="1569660"/>
          </a:xfrm>
          <a:prstGeom prst="rect">
            <a:avLst/>
          </a:prstGeom>
        </p:spPr>
        <p:txBody>
          <a:bodyPr wrap="square">
            <a:spAutoFit/>
          </a:bodyPr>
          <a:lstStyle/>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Do not swear by your own head either, since you cannot turn a single hair white or black. </a:t>
            </a:r>
          </a:p>
        </p:txBody>
      </p:sp>
      <p:pic>
        <p:nvPicPr>
          <p:cNvPr id="4" name="Picture 4" descr="http://3.bp.blogspot.com/-i-xdT2JYLVc/T150SqhtceI/AAAAAAAABEk/jmVCUk8aMKk/s1600/gray_hai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4243" y="1077218"/>
            <a:ext cx="4293981" cy="42939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www.inflatechan.net/furry/src/138440032813.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2411760" y="1193850"/>
            <a:ext cx="1399052" cy="1399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02905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4005063"/>
            <a:ext cx="4536504" cy="2554545"/>
          </a:xfrm>
          <a:prstGeom prst="rect">
            <a:avLst/>
          </a:prstGeom>
        </p:spPr>
        <p:txBody>
          <a:bodyPr wrap="square">
            <a:spAutoFit/>
          </a:bodyPr>
          <a:lstStyle/>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Nhưng hễ "có" thì phải nói "có", "không" thì phải nói "không". Thêm thắt điều gì là do ác quỷ…</a:t>
            </a:r>
            <a:endParaRPr lang="en-AU"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4895528" y="0"/>
            <a:ext cx="4248472" cy="3539430"/>
          </a:xfrm>
          <a:prstGeom prst="rect">
            <a:avLst/>
          </a:prstGeom>
        </p:spPr>
        <p:txBody>
          <a:bodyPr wrap="square">
            <a:spAutoFit/>
          </a:bodyPr>
          <a:lstStyle/>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All you need say is “Yes” if you mean yes, “No” if you mean no; anything more than this comes from the evil one.’…</a:t>
            </a:r>
          </a:p>
        </p:txBody>
      </p:sp>
      <p:pic>
        <p:nvPicPr>
          <p:cNvPr id="4" name="Picture 2" descr="http://3.bp.blogspot.com/-C2bNXqGkwH8/T3MFClAVeuI/AAAAAAAABKM/ja83KT9VnZ8/s1600/image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5528" y="3539430"/>
            <a:ext cx="4248472" cy="334250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35055" y="-266"/>
            <a:ext cx="4949298" cy="3789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82083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beauty sk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Hung Doan\Pictures\hinh cut\chua tu bi.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337" y="132731"/>
            <a:ext cx="5321949" cy="443256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C:\Users\Hung Doan\Pictures\hinh cut\New Folder (2)\bat tay 2.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99477" y="3997327"/>
            <a:ext cx="4394145" cy="240579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Hung Doan\Pictures\hinh cut\New Folder (2)\10 dieu ran 1.a.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8224" y="1975870"/>
            <a:ext cx="2343150" cy="417195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Hung Doan\Pictures\hinh cut\New Folder (2)\10 dieu ran 1.b.t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750" y="1911352"/>
            <a:ext cx="2343150" cy="417195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79512" y="0"/>
            <a:ext cx="3960440" cy="1569660"/>
          </a:xfrm>
          <a:prstGeom prst="rect">
            <a:avLst/>
          </a:prstGeom>
        </p:spPr>
        <p:txBody>
          <a:bodyPr wrap="square">
            <a:spAutoFit/>
          </a:bodyPr>
          <a:lstStyle/>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Sixth Sunday in Ordinary Time Year A</a:t>
            </a:r>
          </a:p>
        </p:txBody>
      </p:sp>
      <p:sp>
        <p:nvSpPr>
          <p:cNvPr id="8" name="Rectangle 7"/>
          <p:cNvSpPr/>
          <p:nvPr/>
        </p:nvSpPr>
        <p:spPr>
          <a:xfrm>
            <a:off x="-147714" y="6239969"/>
            <a:ext cx="9288525" cy="584775"/>
          </a:xfrm>
          <a:prstGeom prst="rect">
            <a:avLst/>
          </a:prstGeom>
        </p:spPr>
        <p:txBody>
          <a:bodyPr wrap="square">
            <a:spAutoFit/>
          </a:bodyPr>
          <a:lstStyle/>
          <a:p>
            <a:pPr algn="ctr"/>
            <a:r>
              <a:rPr lang="vi-VN" sz="3200" b="1" dirty="0">
                <a:solidFill>
                  <a:srgbClr val="0070C0"/>
                </a:solidFill>
                <a:latin typeface="+mj-lt"/>
              </a:rPr>
              <a:t>Chúa Nhật </a:t>
            </a:r>
            <a:r>
              <a:rPr lang="en-AU" sz="3200" b="1" dirty="0">
                <a:solidFill>
                  <a:srgbClr val="0070C0"/>
                </a:solidFill>
                <a:latin typeface="Times New Roman" panose="02020603050405020304" pitchFamily="18" charset="0"/>
                <a:cs typeface="Times New Roman" panose="02020603050405020304" pitchFamily="18" charset="0"/>
              </a:rPr>
              <a:t>6</a:t>
            </a:r>
            <a:r>
              <a:rPr lang="en-AU" sz="3200" b="1" dirty="0">
                <a:solidFill>
                  <a:srgbClr val="0070C0"/>
                </a:solidFill>
                <a:latin typeface="+mj-lt"/>
              </a:rPr>
              <a:t> </a:t>
            </a:r>
            <a:r>
              <a:rPr lang="vi-VN" sz="3200" b="1" dirty="0">
                <a:solidFill>
                  <a:srgbClr val="0070C0"/>
                </a:solidFill>
                <a:latin typeface="+mj-lt"/>
              </a:rPr>
              <a:t>Thường Niên Năm A</a:t>
            </a:r>
            <a:endParaRPr lang="en-AU" sz="3200" b="1" dirty="0">
              <a:solidFill>
                <a:srgbClr val="0070C0"/>
              </a:solidFill>
              <a:latin typeface="+mj-lt"/>
            </a:endParaRPr>
          </a:p>
        </p:txBody>
      </p:sp>
    </p:spTree>
    <p:extLst>
      <p:ext uri="{BB962C8B-B14F-4D97-AF65-F5344CB8AC3E}">
        <p14:creationId xmlns:p14="http://schemas.microsoft.com/office/powerpoint/2010/main" val="1313543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ircle(in)">
                                      <p:cBhvr>
                                        <p:cTn id="7" dur="2000"/>
                                        <p:tgtEl>
                                          <p:spTgt spid="7">
                                            <p:txEl>
                                              <p:pRg st="0" end="0"/>
                                            </p:txEl>
                                          </p:spTgt>
                                        </p:tgtEl>
                                      </p:cBhvr>
                                    </p:animEffect>
                                  </p:childTnLst>
                                </p:cTn>
                              </p:par>
                              <p:par>
                                <p:cTn id="8" presetID="6" presetClass="entr" presetSubtype="32" fill="hold"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circle(out)">
                                      <p:cBhvr>
                                        <p:cTn id="10"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758"/>
            <a:ext cx="9147651" cy="68787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descr="C:\Users\Hung Doan\Pictures\hinh cut\chua nhin 6.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131034"/>
            <a:ext cx="5400600" cy="6727269"/>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10239" y="-21061"/>
            <a:ext cx="3960440" cy="1569660"/>
          </a:xfrm>
          <a:prstGeom prst="rect">
            <a:avLst/>
          </a:prstGeom>
        </p:spPr>
        <p:txBody>
          <a:bodyPr wrap="square">
            <a:spAutoFit/>
          </a:bodyPr>
          <a:lstStyle/>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Sixth Sunday in Ordinary Time Year A</a:t>
            </a:r>
          </a:p>
        </p:txBody>
      </p:sp>
      <p:sp>
        <p:nvSpPr>
          <p:cNvPr id="16" name="Rectangle 15"/>
          <p:cNvSpPr/>
          <p:nvPr/>
        </p:nvSpPr>
        <p:spPr>
          <a:xfrm>
            <a:off x="5472100" y="24299"/>
            <a:ext cx="3816424" cy="1569660"/>
          </a:xfrm>
          <a:prstGeom prst="rect">
            <a:avLst/>
          </a:prstGeom>
        </p:spPr>
        <p:txBody>
          <a:bodyPr wrap="square">
            <a:spAutoFit/>
          </a:bodyPr>
          <a:lstStyle/>
          <a:p>
            <a:pPr algn="ctr"/>
            <a:r>
              <a:rPr lang="vi-VN" sz="3200" b="1" dirty="0">
                <a:solidFill>
                  <a:schemeClr val="bg1"/>
                </a:solidFill>
                <a:latin typeface="+mj-lt"/>
              </a:rPr>
              <a:t>Chúa Nhật </a:t>
            </a:r>
            <a:r>
              <a:rPr lang="en-AU" sz="3200" b="1" dirty="0">
                <a:solidFill>
                  <a:schemeClr val="bg1"/>
                </a:solidFill>
                <a:latin typeface="+mj-lt"/>
              </a:rPr>
              <a:t>6 </a:t>
            </a:r>
            <a:r>
              <a:rPr lang="vi-VN" sz="3200" b="1" dirty="0">
                <a:solidFill>
                  <a:schemeClr val="bg1"/>
                </a:solidFill>
                <a:latin typeface="+mj-lt"/>
              </a:rPr>
              <a:t>Thường Niên </a:t>
            </a:r>
            <a:endParaRPr lang="en-US" sz="3200" b="1" dirty="0">
              <a:solidFill>
                <a:schemeClr val="bg1"/>
              </a:solidFill>
              <a:latin typeface="+mj-lt"/>
            </a:endParaRPr>
          </a:p>
          <a:p>
            <a:pPr algn="ctr"/>
            <a:r>
              <a:rPr lang="vi-VN" sz="3200" b="1" dirty="0">
                <a:solidFill>
                  <a:schemeClr val="bg1"/>
                </a:solidFill>
                <a:latin typeface="+mj-lt"/>
              </a:rPr>
              <a:t>Năm A</a:t>
            </a:r>
            <a:endParaRPr lang="en-AU" sz="3200" b="1" dirty="0">
              <a:solidFill>
                <a:schemeClr val="bg1"/>
              </a:solidFill>
              <a:latin typeface="+mj-lt"/>
            </a:endParaRPr>
          </a:p>
        </p:txBody>
      </p:sp>
      <p:pic>
        <p:nvPicPr>
          <p:cNvPr id="2058" name="Picture 10" descr="C:\Users\Hung Doan\Pictures\hinh cut\New Folder (2)\10 dieu ran 1.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2240" y="2897439"/>
            <a:ext cx="20193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11" descr="C:\Users\Hung Doan\Pictures\hinh cut\New Folder (2)\10 dieu ran 2.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18158" y="3068960"/>
            <a:ext cx="2019300" cy="3181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1548254"/>
      </p:ext>
    </p:extLst>
  </p:cSld>
  <p:clrMapOvr>
    <a:masterClrMapping/>
  </p:clrMapOvr>
  <mc:AlternateContent xmlns:mc="http://schemas.openxmlformats.org/markup-compatibility/2006" xmlns:p14="http://schemas.microsoft.com/office/powerpoint/2010/main">
    <mc:Choice Requires="p14">
      <p:transition spd="slow" p14:dur="2250">
        <p:wipe dir="u"/>
      </p:transition>
    </mc:Choice>
    <mc:Fallback xmlns="">
      <p:transition spd="slow">
        <p:wipe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down)">
                                      <p:cBhvr>
                                        <p:cTn id="7" dur="1750"/>
                                        <p:tgtEl>
                                          <p:spTgt spid="15">
                                            <p:txEl>
                                              <p:pRg st="0" end="0"/>
                                            </p:txEl>
                                          </p:spTgt>
                                        </p:tgtEl>
                                      </p:cBhvr>
                                    </p:animEffect>
                                  </p:childTnLst>
                                </p:cTn>
                              </p:par>
                              <p:par>
                                <p:cTn id="8" presetID="16" presetClass="entr" presetSubtype="26" fill="hold" nodeType="withEffect">
                                  <p:stCondLst>
                                    <p:cond delay="0"/>
                                  </p:stCondLst>
                                  <p:childTnLst>
                                    <p:set>
                                      <p:cBhvr>
                                        <p:cTn id="9" dur="1" fill="hold">
                                          <p:stCondLst>
                                            <p:cond delay="0"/>
                                          </p:stCondLst>
                                        </p:cTn>
                                        <p:tgtEl>
                                          <p:spTgt spid="16">
                                            <p:txEl>
                                              <p:pRg st="0" end="0"/>
                                            </p:txEl>
                                          </p:spTgt>
                                        </p:tgtEl>
                                        <p:attrNameLst>
                                          <p:attrName>style.visibility</p:attrName>
                                        </p:attrNameLst>
                                      </p:cBhvr>
                                      <p:to>
                                        <p:strVal val="visible"/>
                                      </p:to>
                                    </p:set>
                                    <p:animEffect transition="in" filter="barn(inHorizontal)">
                                      <p:cBhvr>
                                        <p:cTn id="10" dur="2000"/>
                                        <p:tgtEl>
                                          <p:spTgt spid="16">
                                            <p:txEl>
                                              <p:pRg st="0" end="0"/>
                                            </p:txEl>
                                          </p:spTgt>
                                        </p:tgtEl>
                                      </p:cBhvr>
                                    </p:animEffect>
                                  </p:childTnLst>
                                </p:cTn>
                              </p:par>
                              <p:par>
                                <p:cTn id="11" presetID="16" presetClass="entr" presetSubtype="26" fill="hold" nodeType="withEffect">
                                  <p:stCondLst>
                                    <p:cond delay="0"/>
                                  </p:stCondLst>
                                  <p:childTnLst>
                                    <p:set>
                                      <p:cBhvr>
                                        <p:cTn id="12" dur="1" fill="hold">
                                          <p:stCondLst>
                                            <p:cond delay="0"/>
                                          </p:stCondLst>
                                        </p:cTn>
                                        <p:tgtEl>
                                          <p:spTgt spid="16">
                                            <p:txEl>
                                              <p:pRg st="1" end="1"/>
                                            </p:txEl>
                                          </p:spTgt>
                                        </p:tgtEl>
                                        <p:attrNameLst>
                                          <p:attrName>style.visibility</p:attrName>
                                        </p:attrNameLst>
                                      </p:cBhvr>
                                      <p:to>
                                        <p:strVal val="visible"/>
                                      </p:to>
                                    </p:set>
                                    <p:animEffect transition="in" filter="barn(inHorizontal)">
                                      <p:cBhvr>
                                        <p:cTn id="13" dur="20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80338" y="44624"/>
            <a:ext cx="3863662" cy="5509200"/>
          </a:xfrm>
          <a:prstGeom prst="rect">
            <a:avLst/>
          </a:prstGeom>
        </p:spPr>
        <p:txBody>
          <a:bodyPr wrap="square">
            <a:spAutoFit/>
          </a:bodyPr>
          <a:lstStyle/>
          <a:p>
            <a:pPr algn="ctr"/>
            <a:r>
              <a:rPr lang="en-AU" sz="3200" b="1" dirty="0" err="1">
                <a:solidFill>
                  <a:schemeClr val="bg1"/>
                </a:solidFill>
                <a:latin typeface="Tahoma" panose="020B0604030504040204" pitchFamily="34" charset="0"/>
                <a:ea typeface="Tahoma" panose="020B0604030504040204" pitchFamily="34" charset="0"/>
                <a:cs typeface="Tahoma" panose="020B0604030504040204" pitchFamily="34" charset="0"/>
              </a:rPr>
              <a:t>Khi</a:t>
            </a:r>
            <a:r>
              <a:rPr lang="en-AU" sz="3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AU" sz="3200" b="1" dirty="0" err="1">
                <a:solidFill>
                  <a:schemeClr val="bg1"/>
                </a:solidFill>
                <a:latin typeface="Tahoma" panose="020B0604030504040204" pitchFamily="34" charset="0"/>
                <a:ea typeface="Tahoma" panose="020B0604030504040204" pitchFamily="34" charset="0"/>
                <a:cs typeface="Tahoma" panose="020B0604030504040204" pitchFamily="34" charset="0"/>
              </a:rPr>
              <a:t>ấy</a:t>
            </a:r>
            <a:r>
              <a:rPr lang="en-AU" sz="3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AU" sz="3200" b="1" dirty="0" err="1">
                <a:solidFill>
                  <a:schemeClr val="bg1"/>
                </a:solidFill>
                <a:latin typeface="Tahoma" panose="020B0604030504040204" pitchFamily="34" charset="0"/>
                <a:ea typeface="Tahoma" panose="020B0604030504040204" pitchFamily="34" charset="0"/>
                <a:cs typeface="Tahoma" panose="020B0604030504040204" pitchFamily="34" charset="0"/>
              </a:rPr>
              <a:t>Đức</a:t>
            </a:r>
            <a:r>
              <a:rPr lang="en-AU" sz="3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AU" sz="3200" b="1" dirty="0" err="1">
                <a:solidFill>
                  <a:schemeClr val="bg1"/>
                </a:solidFill>
                <a:latin typeface="Tahoma" panose="020B0604030504040204" pitchFamily="34" charset="0"/>
                <a:ea typeface="Tahoma" panose="020B0604030504040204" pitchFamily="34" charset="0"/>
                <a:cs typeface="Tahoma" panose="020B0604030504040204" pitchFamily="34" charset="0"/>
              </a:rPr>
              <a:t>Giê-su</a:t>
            </a:r>
            <a:r>
              <a:rPr lang="en-AU" sz="3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AU" sz="3200" b="1" dirty="0" err="1">
                <a:solidFill>
                  <a:schemeClr val="bg1"/>
                </a:solidFill>
                <a:latin typeface="Tahoma" panose="020B0604030504040204" pitchFamily="34" charset="0"/>
                <a:ea typeface="Tahoma" panose="020B0604030504040204" pitchFamily="34" charset="0"/>
                <a:cs typeface="Tahoma" panose="020B0604030504040204" pitchFamily="34" charset="0"/>
              </a:rPr>
              <a:t>nói</a:t>
            </a:r>
            <a:r>
              <a:rPr lang="en-AU" sz="3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AU" sz="3200" b="1" dirty="0" err="1">
                <a:solidFill>
                  <a:schemeClr val="bg1"/>
                </a:solidFill>
                <a:latin typeface="Tahoma" panose="020B0604030504040204" pitchFamily="34" charset="0"/>
                <a:ea typeface="Tahoma" panose="020B0604030504040204" pitchFamily="34" charset="0"/>
                <a:cs typeface="Tahoma" panose="020B0604030504040204" pitchFamily="34" charset="0"/>
              </a:rPr>
              <a:t>với</a:t>
            </a:r>
            <a:r>
              <a:rPr lang="en-AU" sz="3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AU" sz="3200" b="1" dirty="0" err="1">
                <a:solidFill>
                  <a:schemeClr val="bg1"/>
                </a:solidFill>
                <a:latin typeface="Tahoma" panose="020B0604030504040204" pitchFamily="34" charset="0"/>
                <a:ea typeface="Tahoma" panose="020B0604030504040204" pitchFamily="34" charset="0"/>
                <a:cs typeface="Tahoma" panose="020B0604030504040204" pitchFamily="34" charset="0"/>
              </a:rPr>
              <a:t>các</a:t>
            </a:r>
            <a:r>
              <a:rPr lang="en-AU" sz="3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AU" sz="3200" b="1" dirty="0" err="1">
                <a:solidFill>
                  <a:schemeClr val="bg1"/>
                </a:solidFill>
                <a:latin typeface="Tahoma" panose="020B0604030504040204" pitchFamily="34" charset="0"/>
                <a:ea typeface="Tahoma" panose="020B0604030504040204" pitchFamily="34" charset="0"/>
                <a:cs typeface="Tahoma" panose="020B0604030504040204" pitchFamily="34" charset="0"/>
              </a:rPr>
              <a:t>môn</a:t>
            </a:r>
            <a:r>
              <a:rPr lang="en-AU" sz="3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AU" sz="3200" b="1" dirty="0" err="1">
                <a:solidFill>
                  <a:schemeClr val="bg1"/>
                </a:solidFill>
                <a:latin typeface="Tahoma" panose="020B0604030504040204" pitchFamily="34" charset="0"/>
                <a:ea typeface="Tahoma" panose="020B0604030504040204" pitchFamily="34" charset="0"/>
                <a:cs typeface="Tahoma" panose="020B0604030504040204" pitchFamily="34" charset="0"/>
              </a:rPr>
              <a:t>đệ</a:t>
            </a:r>
            <a:r>
              <a:rPr lang="en-AU" sz="3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AU" sz="3200" b="1" dirty="0" err="1">
                <a:solidFill>
                  <a:schemeClr val="bg1"/>
                </a:solidFill>
                <a:latin typeface="Tahoma" panose="020B0604030504040204" pitchFamily="34" charset="0"/>
                <a:ea typeface="Tahoma" panose="020B0604030504040204" pitchFamily="34" charset="0"/>
                <a:cs typeface="Tahoma" panose="020B0604030504040204" pitchFamily="34" charset="0"/>
              </a:rPr>
              <a:t>rằng</a:t>
            </a:r>
            <a:r>
              <a:rPr lang="en-AU" sz="3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"Anh em đừng tưởng Thầy đến để bãi bỏ Luật Mô-sê hoặc lời các ngôn sứ. Thầy đến không phải là để </a:t>
            </a:r>
            <a:endPar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bãi bỏ, nhưng </a:t>
            </a:r>
            <a:endPar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là để kiện toàn.</a:t>
            </a:r>
            <a:endParaRPr lang="en-AU"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0" y="4149080"/>
            <a:ext cx="9144000" cy="2554545"/>
          </a:xfrm>
          <a:prstGeom prst="rect">
            <a:avLst/>
          </a:prstGeom>
        </p:spPr>
        <p:txBody>
          <a:bodyPr wrap="square">
            <a:spAutoFit/>
          </a:bodyPr>
          <a:lstStyle/>
          <a:p>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Jesus said to his disciples: </a:t>
            </a:r>
          </a:p>
          <a:p>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Do not imagine that </a:t>
            </a:r>
          </a:p>
          <a:p>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I have come to abolish </a:t>
            </a:r>
          </a:p>
          <a:p>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the Law or the Prophets. I have come not to abolish them but to complete them. </a:t>
            </a:r>
          </a:p>
        </p:txBody>
      </p:sp>
      <p:pic>
        <p:nvPicPr>
          <p:cNvPr id="1028" name="Picture 4"/>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5227" y="0"/>
            <a:ext cx="5295565" cy="4032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9714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4581128"/>
            <a:ext cx="8784976" cy="2062103"/>
          </a:xfrm>
          <a:prstGeom prst="rect">
            <a:avLst/>
          </a:prstGeom>
        </p:spPr>
        <p:txBody>
          <a:bodyPr wrap="square">
            <a:spAutoFit/>
          </a:bodyPr>
          <a:lstStyle/>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Vì, Thầy bảo thật anh em, trước khi trời đất qua đi, thì một chấm một phết trong Lề Luật cũng sẽ không qua đi, cho đến khi mọi sự được hoàn thành.</a:t>
            </a:r>
            <a:endParaRPr lang="en-AU"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0" y="0"/>
            <a:ext cx="4283968" cy="4524315"/>
          </a:xfrm>
          <a:prstGeom prst="rect">
            <a:avLst/>
          </a:prstGeom>
        </p:spPr>
        <p:txBody>
          <a:bodyPr wrap="square">
            <a:spAutoFit/>
          </a:bodyPr>
          <a:lstStyle/>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I tell you solemnly, till heaven and earth disappear, not one dot, one little stroke, shall disappear from the Law until its purpose is achieved.</a:t>
            </a:r>
          </a:p>
        </p:txBody>
      </p:sp>
      <p:pic>
        <p:nvPicPr>
          <p:cNvPr id="2052" name="Picture 4"/>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364337" y="-20190"/>
            <a:ext cx="4779663" cy="3737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97142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1272" y="4794495"/>
            <a:ext cx="6552728" cy="2062103"/>
          </a:xfrm>
          <a:prstGeom prst="rect">
            <a:avLst/>
          </a:prstGeom>
        </p:spPr>
        <p:txBody>
          <a:bodyPr wrap="square">
            <a:spAutoFit/>
          </a:bodyPr>
          <a:lstStyle/>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Vậy ai bãi bỏ dù chỉ là một trong những điều răn nhỏ nhất ấy, và dạy người ta làm như thế, thì sẽ bị gọi là kẻ nhỏ nhất trong Nước Trời. </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119740" y="188640"/>
            <a:ext cx="2940093" cy="6494085"/>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Therefore, the man who infringes even one of the least of these commandments and teaches others to do the same will be considered the least in the kingdom of heaven; </a:t>
            </a:r>
          </a:p>
        </p:txBody>
      </p:sp>
      <p:pic>
        <p:nvPicPr>
          <p:cNvPr id="3076" name="Picture 4"/>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055785" y="0"/>
            <a:ext cx="6088215" cy="4653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95685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512" y="188640"/>
            <a:ext cx="2664296" cy="5016758"/>
          </a:xfrm>
          <a:prstGeom prst="rect">
            <a:avLst/>
          </a:prstGeom>
        </p:spPr>
        <p:txBody>
          <a:bodyPr wrap="square">
            <a:spAutoFit/>
          </a:bodyPr>
          <a:lstStyle/>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but the man who keeps them and teaches them will be considered great in the kingdom of heaven.</a:t>
            </a:r>
          </a:p>
        </p:txBody>
      </p:sp>
      <p:sp>
        <p:nvSpPr>
          <p:cNvPr id="3" name="Rectangle 2"/>
          <p:cNvSpPr/>
          <p:nvPr/>
        </p:nvSpPr>
        <p:spPr>
          <a:xfrm>
            <a:off x="1" y="5445224"/>
            <a:ext cx="9144000" cy="1077218"/>
          </a:xfrm>
          <a:prstGeom prst="rect">
            <a:avLst/>
          </a:prstGeom>
        </p:spPr>
        <p:txBody>
          <a:bodyPr wrap="square">
            <a:spAutoFit/>
          </a:bodyPr>
          <a:lstStyle/>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Còn ai tuân hành và dạy làm như thế, </a:t>
            </a:r>
            <a:endPar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thì sẽ được gọi là lớn trong Nước Trời.</a:t>
            </a:r>
            <a:endParaRPr lang="en-AU"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4100" name="Picture 4"/>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710499" y="0"/>
            <a:ext cx="6454562" cy="4941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10964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404" y="3284984"/>
            <a:ext cx="4788024" cy="3539430"/>
          </a:xfrm>
          <a:prstGeom prst="rect">
            <a:avLst/>
          </a:prstGeom>
        </p:spPr>
        <p:txBody>
          <a:bodyPr wrap="square">
            <a:spAutoFit/>
          </a:bodyPr>
          <a:lstStyle/>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Vậy, Thầy bảo cho anh em biết, nếu anh em không ăn ở công chính hơn các kinh sư và người Pha-ri-sêu, thì sẽ chẳng được vào Nước Trời.</a:t>
            </a:r>
            <a:endParaRPr lang="en-AU"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4283968" y="0"/>
            <a:ext cx="4860032" cy="3539430"/>
          </a:xfrm>
          <a:prstGeom prst="rect">
            <a:avLst/>
          </a:prstGeom>
        </p:spPr>
        <p:txBody>
          <a:bodyPr wrap="square">
            <a:spAutoFit/>
          </a:bodyPr>
          <a:lstStyle/>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‘For I tell you, if your virtue goes no deeper than that of the scribes and Pharisees, you will never get into the kingdom of heaven.</a:t>
            </a:r>
          </a:p>
        </p:txBody>
      </p:sp>
      <p:pic>
        <p:nvPicPr>
          <p:cNvPr id="5124" name="Picture 4"/>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0" y="0"/>
            <a:ext cx="4196541" cy="3212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2795" y="3514473"/>
            <a:ext cx="2460287" cy="3308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C:\Users\JOSEPH HUNG DOAN\Pictures\jesus\pictures cut\fairisieu.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92960" y="3910306"/>
            <a:ext cx="2008090" cy="2912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76435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3654" y="5121126"/>
            <a:ext cx="8856984" cy="1569660"/>
          </a:xfrm>
          <a:prstGeom prst="rect">
            <a:avLst/>
          </a:prstGeom>
        </p:spPr>
        <p:txBody>
          <a:bodyPr wrap="square">
            <a:spAutoFit/>
          </a:bodyPr>
          <a:lstStyle/>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"Anh em đã nghe Luật dạy người xưa rằng: Chớ giết người; ai giết người,</a:t>
            </a:r>
            <a:endPar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thì đáng bị đưa ra toà.</a:t>
            </a:r>
            <a:endParaRPr lang="en-AU"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36004" y="34811"/>
            <a:ext cx="9000492" cy="2062103"/>
          </a:xfrm>
          <a:prstGeom prst="rect">
            <a:avLst/>
          </a:prstGeom>
        </p:spPr>
        <p:txBody>
          <a:bodyPr wrap="square">
            <a:spAutoFit/>
          </a:bodyPr>
          <a:lstStyle/>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‘You have learnt how it was said to our ancestors: You must not kill; and if anyone does kill he must answer for it before the court.</a:t>
            </a:r>
          </a:p>
        </p:txBody>
      </p:sp>
      <p:pic>
        <p:nvPicPr>
          <p:cNvPr id="4" name="Picture 2" descr="http://daidong.org/2014/Foto/Info/71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04864"/>
            <a:ext cx="4226747" cy="28083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www.inflatechan.net/furry/src/138440032813.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539552" y="3120410"/>
            <a:ext cx="1399052" cy="139905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1.bp.blogspot.com/-kY-M4nz7jek/TnOVfpuBj7I/AAAAAAAAAxY/GkvIi0nQmkM/s1600/court.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112" y="2295543"/>
            <a:ext cx="3424298" cy="2748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21171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4330329"/>
            <a:ext cx="4869994" cy="2062103"/>
          </a:xfrm>
          <a:prstGeom prst="rect">
            <a:avLst/>
          </a:prstGeom>
        </p:spPr>
        <p:txBody>
          <a:bodyPr wrap="square">
            <a:spAutoFit/>
          </a:bodyPr>
          <a:lstStyle/>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Còn Thầy, Thầy bảo cho anh em biết: </a:t>
            </a:r>
            <a:endPar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Ai giận anh em mình, thì đáng bị đưa ra toà. </a:t>
            </a:r>
            <a:endParaRPr lang="en-AU"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5357007" y="14472"/>
            <a:ext cx="3736270" cy="3046988"/>
          </a:xfrm>
          <a:prstGeom prst="rect">
            <a:avLst/>
          </a:prstGeom>
        </p:spPr>
        <p:txBody>
          <a:bodyPr wrap="square">
            <a:spAutoFit/>
          </a:bodyPr>
          <a:lstStyle/>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But I say this to you: anyone who is angry with his brother will answer for it before the court; </a:t>
            </a:r>
          </a:p>
        </p:txBody>
      </p:sp>
      <p:pic>
        <p:nvPicPr>
          <p:cNvPr id="4" name="Picture 4"/>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 y="0"/>
            <a:ext cx="5295565" cy="4032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7" descr="http://www.briorh.com/wp-content/uploads/2011/11/gestion-de-conflit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3670" y="3060814"/>
            <a:ext cx="3820330" cy="382033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1.bp.blogspot.com/-kY-M4nz7jek/TnOVfpuBj7I/AAAAAAAAAxY/GkvIi0nQmkM/s1600/court.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6216" y="3060814"/>
            <a:ext cx="1555334" cy="1248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86581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775</TotalTime>
  <Words>1416</Words>
  <Application>Microsoft Office PowerPoint</Application>
  <PresentationFormat>On-screen Show (4:3)</PresentationFormat>
  <Paragraphs>90</Paragraphs>
  <Slides>27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Hung Doan</dc:creator>
  <cp:lastModifiedBy>An Dang</cp:lastModifiedBy>
  <cp:revision>57</cp:revision>
  <dcterms:created xsi:type="dcterms:W3CDTF">2016-05-16T07:40:10Z</dcterms:created>
  <dcterms:modified xsi:type="dcterms:W3CDTF">2020-02-14T02:00:43Z</dcterms:modified>
</cp:coreProperties>
</file>